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7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AEF86-6FD3-4D99-9EBB-19BEDC5C00C8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3144C-AB47-40DB-83C1-5B294B4FB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B8CA-5BCA-43AB-8FE5-3042F22C2787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F4810-B65D-4938-A318-7CF2EE289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9901E-7F35-49B3-A14E-C53EDB4384C1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C6C5E-FD90-4CFE-9D18-BC4359427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7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E79BF-A8D0-4C7E-AA85-BD9B56CC873A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19B01-3CD3-464A-9F7E-5413A9CB9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3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2B7D1-383E-40F0-9853-CA69E6D754B0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A9055-BDC4-4600-86B3-7EB74FFE2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5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74E03-28DF-4946-A488-B3CCBE11CAAE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7D371-F307-4544-8EEF-F76929511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53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9CE83-A0AC-4660-A76D-49A6C12CD8CD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7DEC-DD07-42BF-9211-9783D7200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9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31B07-91ED-4D3B-9A78-32E49B9537E5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99C96-FA0E-475F-9868-2C0B9A163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26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4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CF6E3-7321-473E-90B2-6F98CF584F4D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34E73-1EBE-4C5B-8FA8-68BEE6BFD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5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5D2FF-F980-4C4F-AA1C-BF822E3EC679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DA23-48AD-4ECD-BF35-A3F006AC1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8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39222-D550-4B8F-AB80-B8BB29AF6E1D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49BD9-95B7-4A30-B4CB-A0CD36C45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4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AE187D-0860-46FA-8655-801C1F3FEDA4}" type="datetimeFigureOut">
              <a:rPr lang="en-US"/>
              <a:pPr>
                <a:defRPr/>
              </a:pPr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353595-BBDC-41E1-AA41-1CF6AFA18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59" r:id="rId7"/>
    <p:sldLayoutId id="2147483860" r:id="rId8"/>
    <p:sldLayoutId id="2147483869" r:id="rId9"/>
    <p:sldLayoutId id="2147483861" r:id="rId10"/>
    <p:sldLayoutId id="21474838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6159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2286000"/>
            <a:ext cx="4013200" cy="10318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latin typeface="High Tower Text" pitchFamily="18" charset="0"/>
              </a:rPr>
              <a:t>PYTHON:</a:t>
            </a:r>
            <a:br>
              <a:rPr lang="en-US" sz="4800" b="1" dirty="0" smtClean="0">
                <a:latin typeface="High Tower Text" pitchFamily="18" charset="0"/>
              </a:rPr>
            </a:br>
            <a:r>
              <a:rPr lang="en-US" sz="4800" b="1" dirty="0" smtClean="0">
                <a:latin typeface="High Tower Text" pitchFamily="18" charset="0"/>
              </a:rPr>
              <a:t>Part 2</a:t>
            </a:r>
            <a:endParaRPr lang="en-US" sz="4800" b="1" dirty="0">
              <a:latin typeface="High Tower Text" pitchFamily="18" charset="0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3352800" y="3713163"/>
            <a:ext cx="24447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200"/>
              <a:t>Catherine and Annie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latin typeface="High Tower Text" pitchFamily="18" charset="0"/>
              </a:rPr>
              <a:t>variables</a:t>
            </a:r>
            <a:endParaRPr lang="en-US" sz="4400" b="1" dirty="0">
              <a:latin typeface="High Tower Text" pitchFamily="18" charset="0"/>
            </a:endParaRPr>
          </a:p>
        </p:txBody>
      </p:sp>
      <p:sp>
        <p:nvSpPr>
          <p:cNvPr id="10243" name="Content Placeholder 1"/>
          <p:cNvSpPr>
            <a:spLocks noGrp="1"/>
          </p:cNvSpPr>
          <p:nvPr>
            <p:ph idx="1"/>
          </p:nvPr>
        </p:nvSpPr>
        <p:spPr>
          <a:xfrm>
            <a:off x="762000" y="2209800"/>
            <a:ext cx="8229600" cy="4075113"/>
          </a:xfrm>
        </p:spPr>
        <p:txBody>
          <a:bodyPr/>
          <a:lstStyle/>
          <a:p>
            <a:pPr indent="-342900" eaLnBrk="1" hangingPunct="1">
              <a:lnSpc>
                <a:spcPct val="100000"/>
              </a:lnSpc>
              <a:defRPr/>
            </a:pPr>
            <a:r>
              <a:rPr lang="en-US" sz="2000" dirty="0" smtClean="0">
                <a:latin typeface="High Tower Text" pitchFamily="18" charset="0"/>
              </a:rPr>
              <a:t>That last program was a little simple. You probably want something       a little more challenging.</a:t>
            </a:r>
          </a:p>
          <a:p>
            <a:pPr indent="-342900" eaLnBrk="1" hangingPunct="1">
              <a:lnSpc>
                <a:spcPct val="100000"/>
              </a:lnSpc>
              <a:defRPr/>
            </a:pPr>
            <a:r>
              <a:rPr lang="en-US" sz="2000" dirty="0" smtClean="0">
                <a:latin typeface="High Tower Text" pitchFamily="18" charset="0"/>
              </a:rPr>
              <a:t>Let’s move on to using </a:t>
            </a:r>
            <a:r>
              <a:rPr lang="en-US" sz="2000" i="1" dirty="0" smtClean="0">
                <a:latin typeface="High Tower Text" pitchFamily="18" charset="0"/>
              </a:rPr>
              <a:t>variables.</a:t>
            </a:r>
          </a:p>
          <a:p>
            <a:pPr indent="-342900" eaLnBrk="1" hangingPunct="1">
              <a:lnSpc>
                <a:spcPct val="100000"/>
              </a:lnSpc>
              <a:defRPr/>
            </a:pPr>
            <a:r>
              <a:rPr lang="en-US" sz="2000" dirty="0" smtClean="0">
                <a:latin typeface="High Tower Text" pitchFamily="18" charset="0"/>
              </a:rPr>
              <a:t>Do you remember using variables in Alice? You can do the same     thing in Python.</a:t>
            </a:r>
          </a:p>
          <a:p>
            <a:pPr lvl="1" indent="-342900" eaLnBrk="1" hangingPunct="1">
              <a:defRPr/>
            </a:pPr>
            <a:r>
              <a:rPr lang="en-US" sz="2000" dirty="0" smtClean="0">
                <a:latin typeface="High Tower Text" pitchFamily="18" charset="0"/>
              </a:rPr>
              <a:t>Variables are used to store information so that it can be used throughout a program</a:t>
            </a:r>
          </a:p>
          <a:p>
            <a:pPr indent="-342900" eaLnBrk="1" hangingPunct="1">
              <a:lnSpc>
                <a:spcPct val="100000"/>
              </a:lnSpc>
              <a:defRPr/>
            </a:pPr>
            <a:r>
              <a:rPr lang="en-US" sz="2000" dirty="0" smtClean="0">
                <a:latin typeface="High Tower Text" pitchFamily="18" charset="0"/>
              </a:rPr>
              <a:t>In order to create a variable in Python, you use the </a:t>
            </a:r>
            <a:r>
              <a:rPr lang="en-US" sz="2000" smtClean="0">
                <a:latin typeface="High Tower Text" pitchFamily="18" charset="0"/>
              </a:rPr>
              <a:t>following syntax &lt;variable </a:t>
            </a:r>
            <a:r>
              <a:rPr lang="en-US" sz="2000" dirty="0" smtClean="0">
                <a:latin typeface="High Tower Text" pitchFamily="18" charset="0"/>
              </a:rPr>
              <a:t>name&gt; = value</a:t>
            </a:r>
          </a:p>
          <a:p>
            <a:pPr marL="1085850" lvl="1" indent="-342900" eaLnBrk="1" hangingPunct="1">
              <a:defRPr/>
            </a:pPr>
            <a:r>
              <a:rPr lang="en-US" sz="2000" dirty="0" smtClean="0">
                <a:latin typeface="High Tower Text" pitchFamily="18" charset="0"/>
              </a:rPr>
              <a:t>Example: </a:t>
            </a:r>
            <a:r>
              <a:rPr lang="en-US" sz="2000" dirty="0" err="1" smtClean="0">
                <a:latin typeface="High Tower Text" pitchFamily="18" charset="0"/>
              </a:rPr>
              <a:t>numStudents</a:t>
            </a:r>
            <a:r>
              <a:rPr lang="en-US" sz="2000" dirty="0" smtClean="0">
                <a:latin typeface="High Tower Text" pitchFamily="18" charset="0"/>
              </a:rPr>
              <a:t>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latin typeface="High Tower Text" pitchFamily="18" charset="0"/>
              </a:rPr>
              <a:t>More variables</a:t>
            </a:r>
            <a:endParaRPr lang="en-US" sz="4400" b="1" dirty="0">
              <a:latin typeface="High Tower Text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2209800"/>
            <a:ext cx="7162800" cy="3810000"/>
          </a:xfrm>
        </p:spPr>
        <p:txBody>
          <a:bodyPr rtlCol="0">
            <a:noAutofit/>
          </a:bodyPr>
          <a:lstStyle/>
          <a:p>
            <a:pPr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750" dirty="0" smtClean="0">
                <a:latin typeface="High Tower Text" pitchFamily="18" charset="0"/>
              </a:rPr>
              <a:t>It is important when naming variables to choose a name that is meaningful. You don’t want to name a variable that is supposed to represent the number of students in a class ‘x’. Name it something like ‘</a:t>
            </a:r>
            <a:r>
              <a:rPr lang="en-US" sz="1750" dirty="0" err="1" smtClean="0">
                <a:latin typeface="High Tower Text" pitchFamily="18" charset="0"/>
              </a:rPr>
              <a:t>numStudents</a:t>
            </a:r>
            <a:r>
              <a:rPr lang="en-US" sz="1750" dirty="0" smtClean="0">
                <a:latin typeface="High Tower Text" pitchFamily="18" charset="0"/>
              </a:rPr>
              <a:t>’</a:t>
            </a:r>
          </a:p>
          <a:p>
            <a:pPr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750" dirty="0" smtClean="0">
                <a:latin typeface="High Tower Text" pitchFamily="18" charset="0"/>
              </a:rPr>
              <a:t>It is a convention in computer science to use something called </a:t>
            </a:r>
            <a:r>
              <a:rPr lang="en-US" sz="1750" i="1" dirty="0" smtClean="0">
                <a:latin typeface="High Tower Text" pitchFamily="18" charset="0"/>
              </a:rPr>
              <a:t>camel case. </a:t>
            </a:r>
            <a:r>
              <a:rPr lang="en-US" sz="1750" dirty="0" smtClean="0">
                <a:latin typeface="High Tower Text" pitchFamily="18" charset="0"/>
              </a:rPr>
              <a:t>This is when you use a combination of upper and lower case to denote words. For example, Students in </a:t>
            </a:r>
            <a:r>
              <a:rPr lang="en-US" sz="1750" dirty="0" err="1" smtClean="0">
                <a:latin typeface="High Tower Text" pitchFamily="18" charset="0"/>
              </a:rPr>
              <a:t>numStudents</a:t>
            </a:r>
            <a:r>
              <a:rPr lang="en-US" sz="1750" dirty="0" smtClean="0">
                <a:latin typeface="High Tower Text" pitchFamily="18" charset="0"/>
              </a:rPr>
              <a:t> is capitalized because it is a separate word from num.</a:t>
            </a:r>
          </a:p>
          <a:p>
            <a:pPr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750" dirty="0" smtClean="0">
                <a:latin typeface="High Tower Text" pitchFamily="18" charset="0"/>
              </a:rPr>
              <a:t>Lines that contain a variable name, an equal sign, and a value are called </a:t>
            </a:r>
            <a:r>
              <a:rPr lang="en-US" sz="1750" i="1" dirty="0" smtClean="0">
                <a:latin typeface="High Tower Text" pitchFamily="18" charset="0"/>
              </a:rPr>
              <a:t>initialization statements</a:t>
            </a:r>
            <a:r>
              <a:rPr lang="en-US" sz="1750" dirty="0" smtClean="0">
                <a:latin typeface="High Tower Text" pitchFamily="18" charset="0"/>
              </a:rPr>
              <a:t>. A variable is created and immediately given a value so that it is not an empty part of the computer’s memory.</a:t>
            </a:r>
          </a:p>
          <a:p>
            <a:pPr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750" dirty="0" smtClean="0">
                <a:latin typeface="High Tower Text" pitchFamily="18" charset="0"/>
              </a:rPr>
              <a:t>Let’s check out a program that makes use of variables</a:t>
            </a:r>
          </a:p>
          <a:p>
            <a:pPr indent="-342900" eaLnBrk="1" fontAlgn="auto" hangingPunct="1">
              <a:spcAft>
                <a:spcPts val="0"/>
              </a:spcAft>
              <a:defRPr/>
            </a:pPr>
            <a:endParaRPr lang="en-US" i="1" dirty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High Tower Text" pitchFamily="18" charset="0"/>
              </a:rPr>
              <a:t>firstVariables.py</a:t>
            </a:r>
            <a:endParaRPr lang="en-US" b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r>
              <a:rPr lang="en-US" sz="2200" smtClean="0"/>
              <a:t>Open the file called “firstVariables.py”</a:t>
            </a:r>
          </a:p>
          <a:p>
            <a:r>
              <a:rPr lang="en-US" sz="2200" smtClean="0"/>
              <a:t>What will this program do? How can you tell?</a:t>
            </a:r>
          </a:p>
          <a:p>
            <a:r>
              <a:rPr lang="en-US" sz="2200" smtClean="0"/>
              <a:t>Let’s run it and find out. Press F5 to run your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066800"/>
            <a:ext cx="64008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High Tower Text" pitchFamily="18" charset="0"/>
              </a:rPr>
              <a:t>More of firstvariables.py</a:t>
            </a:r>
            <a:endParaRPr lang="en-US" b="1" dirty="0">
              <a:latin typeface="High Tower Text" pitchFamily="18" charset="0"/>
            </a:endParaRPr>
          </a:p>
        </p:txBody>
      </p:sp>
      <p:sp>
        <p:nvSpPr>
          <p:cNvPr id="13315" name="Content Placeholder 1"/>
          <p:cNvSpPr>
            <a:spLocks noGrp="1"/>
          </p:cNvSpPr>
          <p:nvPr>
            <p:ph idx="1"/>
          </p:nvPr>
        </p:nvSpPr>
        <p:spPr>
          <a:xfrm>
            <a:off x="914400" y="2209800"/>
            <a:ext cx="7239000" cy="4114800"/>
          </a:xfrm>
        </p:spPr>
        <p:txBody>
          <a:bodyPr/>
          <a:lstStyle/>
          <a:p>
            <a:pPr indent="-342900" eaLnBrk="1" hangingPunct="1">
              <a:lnSpc>
                <a:spcPct val="100000"/>
              </a:lnSpc>
            </a:pPr>
            <a:r>
              <a:rPr lang="en-US" sz="1700" dirty="0" smtClean="0">
                <a:latin typeface="High Tower Text" pitchFamily="18" charset="0"/>
              </a:rPr>
              <a:t>There are a few things we haven’t seen before in this program. Let’s look at them.</a:t>
            </a:r>
          </a:p>
          <a:p>
            <a:pPr indent="-342900" eaLnBrk="1" hangingPunct="1">
              <a:lnSpc>
                <a:spcPct val="100000"/>
              </a:lnSpc>
            </a:pPr>
            <a:r>
              <a:rPr lang="en-US" sz="1700" dirty="0" smtClean="0">
                <a:latin typeface="High Tower Text" pitchFamily="18" charset="0"/>
              </a:rPr>
              <a:t>Each of the initialization statements looks something like &lt;variable&gt; = input(“Please enter a number</a:t>
            </a:r>
            <a:r>
              <a:rPr lang="en-US" sz="1700" dirty="0" smtClean="0">
                <a:latin typeface="High Tower Text" pitchFamily="18" charset="0"/>
              </a:rPr>
              <a:t>: ”)</a:t>
            </a:r>
            <a:endParaRPr lang="en-US" sz="1700" dirty="0" smtClean="0">
              <a:latin typeface="High Tower Text" pitchFamily="18" charset="0"/>
            </a:endParaRPr>
          </a:p>
          <a:p>
            <a:pPr lvl="1" indent="-342900" eaLnBrk="1" hangingPunct="1"/>
            <a:r>
              <a:rPr lang="en-US" sz="1700" dirty="0" smtClean="0">
                <a:latin typeface="High Tower Text" pitchFamily="18" charset="0"/>
              </a:rPr>
              <a:t>The input method is built into Python, and it is a way to get input from the user</a:t>
            </a:r>
          </a:p>
          <a:p>
            <a:pPr lvl="1" indent="-342900" eaLnBrk="1" hangingPunct="1"/>
            <a:r>
              <a:rPr lang="en-US" sz="1700" dirty="0" smtClean="0">
                <a:latin typeface="High Tower Text" pitchFamily="18" charset="0"/>
              </a:rPr>
              <a:t>The part </a:t>
            </a:r>
            <a:r>
              <a:rPr lang="en-US" sz="1700" smtClean="0">
                <a:latin typeface="High Tower Text" pitchFamily="18" charset="0"/>
              </a:rPr>
              <a:t>in </a:t>
            </a:r>
            <a:r>
              <a:rPr lang="en-US" sz="1700" smtClean="0">
                <a:latin typeface="High Tower Text" pitchFamily="18" charset="0"/>
              </a:rPr>
              <a:t>quotations </a:t>
            </a:r>
            <a:r>
              <a:rPr lang="en-US" sz="1700" dirty="0" smtClean="0">
                <a:latin typeface="High Tower Text" pitchFamily="18" charset="0"/>
              </a:rPr>
              <a:t>is called a prompt, and it will display to the screen. Prompts are used to let the user know what kind of information they should be inputting</a:t>
            </a:r>
          </a:p>
          <a:p>
            <a:pPr indent="-342900" eaLnBrk="1" hangingPunct="1">
              <a:lnSpc>
                <a:spcPct val="100000"/>
              </a:lnSpc>
            </a:pPr>
            <a:r>
              <a:rPr lang="en-US" sz="1700" dirty="0" smtClean="0">
                <a:latin typeface="High Tower Text" pitchFamily="18" charset="0"/>
              </a:rPr>
              <a:t>The last print statement looks kind of strange too. %d is a </a:t>
            </a:r>
            <a:r>
              <a:rPr lang="en-US" sz="1700" i="1" dirty="0" smtClean="0">
                <a:latin typeface="High Tower Text" pitchFamily="18" charset="0"/>
              </a:rPr>
              <a:t>placeholder. </a:t>
            </a:r>
            <a:r>
              <a:rPr lang="en-US" sz="1700" dirty="0" smtClean="0">
                <a:latin typeface="High Tower Text" pitchFamily="18" charset="0"/>
              </a:rPr>
              <a:t>The computer knows to expect an integer wherever the %d occurs. % sum lets the computer know that the we want the variable sum’s value to be printed.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64008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latin typeface="High Tower Text" pitchFamily="18" charset="0"/>
              </a:rPr>
              <a:t>A word about data types</a:t>
            </a:r>
            <a:endParaRPr lang="en-US" sz="4000" b="1" dirty="0">
              <a:latin typeface="High Tower Text" pitchFamily="18" charset="0"/>
            </a:endParaRPr>
          </a:p>
        </p:txBody>
      </p:sp>
      <p:sp>
        <p:nvSpPr>
          <p:cNvPr id="14339" name="Content Placeholder 1"/>
          <p:cNvSpPr>
            <a:spLocks noGrp="1"/>
          </p:cNvSpPr>
          <p:nvPr>
            <p:ph idx="1"/>
          </p:nvPr>
        </p:nvSpPr>
        <p:spPr>
          <a:xfrm>
            <a:off x="990600" y="2438400"/>
            <a:ext cx="7239000" cy="3352800"/>
          </a:xfrm>
        </p:spPr>
        <p:txBody>
          <a:bodyPr/>
          <a:lstStyle/>
          <a:p>
            <a:pPr indent="-342900" eaLnBrk="1" hangingPunct="1">
              <a:lnSpc>
                <a:spcPct val="100000"/>
              </a:lnSpc>
            </a:pPr>
            <a:r>
              <a:rPr lang="en-US" sz="1900" smtClean="0">
                <a:latin typeface="High Tower Text" pitchFamily="18" charset="0"/>
              </a:rPr>
              <a:t>There are different ways to represent information. Numbers and words, for example. A computer uses data types to represent different kinds of, well, data!</a:t>
            </a:r>
          </a:p>
          <a:p>
            <a:pPr indent="-342900" eaLnBrk="1" hangingPunct="1">
              <a:lnSpc>
                <a:spcPct val="100000"/>
              </a:lnSpc>
            </a:pPr>
            <a:r>
              <a:rPr lang="en-US" sz="1900" smtClean="0">
                <a:latin typeface="High Tower Text" pitchFamily="18" charset="0"/>
              </a:rPr>
              <a:t>Some common data types are:</a:t>
            </a:r>
          </a:p>
          <a:p>
            <a:pPr marL="1085850" lvl="1" indent="-342900" eaLnBrk="1" hangingPunct="1">
              <a:buFont typeface="Wingdings" pitchFamily="2" charset="2"/>
              <a:buChar char="v"/>
            </a:pPr>
            <a:r>
              <a:rPr lang="en-US" sz="1900" smtClean="0">
                <a:latin typeface="High Tower Text" pitchFamily="18" charset="0"/>
              </a:rPr>
              <a:t>Int (short for integer): whole numbers</a:t>
            </a:r>
          </a:p>
          <a:p>
            <a:pPr marL="1085850" lvl="1" indent="-342900" eaLnBrk="1" hangingPunct="1">
              <a:buFont typeface="Wingdings" pitchFamily="2" charset="2"/>
              <a:buChar char="v"/>
            </a:pPr>
            <a:r>
              <a:rPr lang="en-US" sz="1900" smtClean="0">
                <a:latin typeface="High Tower Text" pitchFamily="18" charset="0"/>
              </a:rPr>
              <a:t>Float: numbers with decimal points INCLUDING numbers like 5.0</a:t>
            </a:r>
          </a:p>
          <a:p>
            <a:pPr marL="1085850" lvl="1" indent="-342900" eaLnBrk="1" hangingPunct="1">
              <a:buFont typeface="Wingdings" pitchFamily="2" charset="2"/>
              <a:buChar char="v"/>
            </a:pPr>
            <a:r>
              <a:rPr lang="en-US" sz="1900" smtClean="0">
                <a:latin typeface="High Tower Text" pitchFamily="18" charset="0"/>
              </a:rPr>
              <a:t>Strings: a collection of </a:t>
            </a:r>
            <a:r>
              <a:rPr lang="en-US" sz="1900" i="1" smtClean="0">
                <a:latin typeface="High Tower Text" pitchFamily="18" charset="0"/>
              </a:rPr>
              <a:t>characters </a:t>
            </a:r>
            <a:r>
              <a:rPr lang="en-US" sz="1900" smtClean="0">
                <a:latin typeface="High Tower Text" pitchFamily="18" charset="0"/>
              </a:rPr>
              <a:t>(letters, punctuation, spaces) </a:t>
            </a:r>
          </a:p>
          <a:p>
            <a:pPr marL="1085850" lvl="1" indent="-342900" eaLnBrk="1" hangingPunct="1">
              <a:buFont typeface="Wingdings" pitchFamily="2" charset="2"/>
              <a:buChar char="v"/>
            </a:pPr>
            <a:r>
              <a:rPr lang="en-US" sz="1900" smtClean="0">
                <a:latin typeface="High Tower Text" pitchFamily="18" charset="0"/>
              </a:rPr>
              <a:t>Booleans: true or false</a:t>
            </a:r>
          </a:p>
          <a:p>
            <a:pPr marL="342900" lvl="4" indent="-342900" eaLnBrk="1" hangingPunct="1"/>
            <a:endParaRPr lang="en-US" sz="1900" smtClean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64008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latin typeface="High Tower Text" pitchFamily="18" charset="0"/>
              </a:rPr>
              <a:t>More on data types</a:t>
            </a:r>
            <a:endParaRPr lang="en-US" sz="4000" b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315200" cy="3505200"/>
          </a:xfrm>
        </p:spPr>
        <p:txBody>
          <a:bodyPr rtlCol="0">
            <a:normAutofit fontScale="92500" lnSpcReduction="10000"/>
          </a:bodyPr>
          <a:lstStyle/>
          <a:p>
            <a:pPr marL="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sz="2200" dirty="0" smtClean="0">
                <a:latin typeface="High Tower Text" pitchFamily="18" charset="0"/>
              </a:rPr>
              <a:t>Python is a little funny when it comes to division involving two integers. This glitch is known as </a:t>
            </a:r>
            <a:r>
              <a:rPr lang="en-US" sz="2200" i="1" dirty="0" smtClean="0">
                <a:latin typeface="High Tower Text" pitchFamily="18" charset="0"/>
              </a:rPr>
              <a:t>integer division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High Tower Text" pitchFamily="18" charset="0"/>
              </a:rPr>
              <a:t>Here’s how it works: we all know that 5 (an integer) divided by 2 </a:t>
            </a:r>
            <a:r>
              <a:rPr lang="en-US" sz="2200" dirty="0" smtClean="0">
                <a:latin typeface="High Tower Text" pitchFamily="18" charset="0"/>
              </a:rPr>
              <a:t>(an </a:t>
            </a:r>
            <a:r>
              <a:rPr lang="en-US" sz="2200" dirty="0">
                <a:latin typeface="High Tower Text" pitchFamily="18" charset="0"/>
              </a:rPr>
              <a:t>integer) is 2.5 (a float).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High Tower Text" pitchFamily="18" charset="0"/>
              </a:rPr>
              <a:t>HOWEVER: Python will only look at the integer part of the answer (2) and give it back to you if you ask it to perform that calculation (this is called truncating</a:t>
            </a:r>
            <a:r>
              <a:rPr lang="en-US" sz="2200" dirty="0" smtClean="0">
                <a:latin typeface="High Tower Text" pitchFamily="18" charset="0"/>
              </a:rPr>
              <a:t>)</a:t>
            </a:r>
            <a:endParaRPr lang="en-US" sz="2200" i="1" dirty="0" smtClean="0">
              <a:latin typeface="High Tower Text" pitchFamily="18" charset="0"/>
            </a:endParaRPr>
          </a:p>
          <a:p>
            <a:pPr marL="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sz="2200" dirty="0" smtClean="0">
                <a:latin typeface="High Tower Text" pitchFamily="18" charset="0"/>
              </a:rPr>
              <a:t>So how do we fix this problem? Type in 5.0 / 2.0 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High Tower Text" pitchFamily="18" charset="0"/>
              </a:rPr>
              <a:t>Python will see that you are dividing two floats and give you the correct (float) answer back</a:t>
            </a:r>
            <a:r>
              <a:rPr lang="en-US" sz="2100" dirty="0" smtClean="0">
                <a:latin typeface="High Tower Text" pitchFamily="18" charset="0"/>
              </a:rPr>
              <a:t>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200" dirty="0">
              <a:latin typeface="Gloucester MT Extra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latin typeface="High Tower Text" pitchFamily="18" charset="0"/>
              </a:rPr>
              <a:t>The math library</a:t>
            </a:r>
            <a:endParaRPr lang="en-US" sz="4000" b="1" dirty="0">
              <a:latin typeface="High Tower Text" pitchFamily="18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276600"/>
          </a:xfrm>
        </p:spPr>
        <p:txBody>
          <a:bodyPr/>
          <a:lstStyle/>
          <a:p>
            <a:pPr marL="0" indent="-273050" eaLnBrk="1" hangingPunct="1">
              <a:lnSpc>
                <a:spcPct val="100000"/>
              </a:lnSpc>
            </a:pPr>
            <a:r>
              <a:rPr lang="en-US" smtClean="0">
                <a:latin typeface="High Tower Text" pitchFamily="18" charset="0"/>
              </a:rPr>
              <a:t>Python only has a certain number of mathematical operations that are built into the language</a:t>
            </a:r>
          </a:p>
          <a:p>
            <a:pPr lvl="1" eaLnBrk="1" hangingPunct="1"/>
            <a:r>
              <a:rPr lang="en-US" sz="1800" smtClean="0">
                <a:latin typeface="High Tower Text" pitchFamily="18" charset="0"/>
              </a:rPr>
              <a:t>They are addition, subtraction, multiplication, division, exponents, and modulus</a:t>
            </a:r>
          </a:p>
          <a:p>
            <a:pPr marL="0" indent="-273050" eaLnBrk="1" hangingPunct="1">
              <a:lnSpc>
                <a:spcPct val="100000"/>
              </a:lnSpc>
            </a:pPr>
            <a:r>
              <a:rPr lang="en-US" smtClean="0">
                <a:latin typeface="High Tower Text" pitchFamily="18" charset="0"/>
              </a:rPr>
              <a:t>If we want to do anything else, like taking the square root of something, or doing any trigonometry, we need to import the math library</a:t>
            </a:r>
          </a:p>
          <a:p>
            <a:pPr marL="0" indent="-273050" eaLnBrk="1" hangingPunct="1">
              <a:lnSpc>
                <a:spcPct val="100000"/>
              </a:lnSpc>
            </a:pPr>
            <a:r>
              <a:rPr lang="en-US" smtClean="0">
                <a:latin typeface="High Tower Text" pitchFamily="18" charset="0"/>
              </a:rPr>
              <a:t>But what does it mean to import a library?</a:t>
            </a:r>
          </a:p>
          <a:p>
            <a:pPr marL="0" indent="-273050" eaLnBrk="1" hangingPunct="1">
              <a:lnSpc>
                <a:spcPct val="100000"/>
              </a:lnSpc>
            </a:pPr>
            <a:r>
              <a:rPr lang="en-US" smtClean="0">
                <a:latin typeface="High Tower Text" pitchFamily="18" charset="0"/>
              </a:rPr>
              <a:t>You write a line of code at the top of your program, before main, which instructs the computers to look for the file named and use it in your program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0"/>
            <a:ext cx="6400800" cy="68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 smtClean="0">
                <a:latin typeface="High Tower Text" pitchFamily="18" charset="0"/>
              </a:rPr>
              <a:t>More of the math library</a:t>
            </a:r>
            <a:endParaRPr lang="en-US" b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marL="0" indent="-273050" eaLnBrk="1" hangingPunct="1">
              <a:lnSpc>
                <a:spcPct val="100000"/>
              </a:lnSpc>
            </a:pPr>
            <a:r>
              <a:rPr lang="en-US" sz="1900" smtClean="0">
                <a:latin typeface="High Tower Text" pitchFamily="18" charset="0"/>
              </a:rPr>
              <a:t>To use the math library, write the following line of code at the top of a program: </a:t>
            </a:r>
            <a:r>
              <a:rPr lang="en-US" sz="1900" u="sng" smtClean="0">
                <a:latin typeface="High Tower Text" pitchFamily="18" charset="0"/>
              </a:rPr>
              <a:t>import math</a:t>
            </a:r>
          </a:p>
          <a:p>
            <a:pPr marL="0" indent="-273050" eaLnBrk="1" hangingPunct="1"/>
            <a:r>
              <a:rPr lang="en-US" sz="1900" smtClean="0">
                <a:latin typeface="High Tower Text" pitchFamily="18" charset="0"/>
              </a:rPr>
              <a:t>Some of the function of the Python math library are:</a:t>
            </a:r>
          </a:p>
          <a:p>
            <a:pPr lvl="1" eaLnBrk="1" hangingPunct="1"/>
            <a:r>
              <a:rPr lang="en-US" sz="1700" smtClean="0">
                <a:latin typeface="High Tower Text" pitchFamily="18" charset="0"/>
              </a:rPr>
              <a:t>sqrt(x) – finds the square root of x</a:t>
            </a:r>
          </a:p>
          <a:p>
            <a:pPr lvl="1" eaLnBrk="1" hangingPunct="1"/>
            <a:r>
              <a:rPr lang="en-US" sz="1700" smtClean="0">
                <a:latin typeface="High Tower Text" pitchFamily="18" charset="0"/>
              </a:rPr>
              <a:t>pi – the mathematical constant </a:t>
            </a:r>
          </a:p>
          <a:p>
            <a:pPr lvl="1" eaLnBrk="1" hangingPunct="1"/>
            <a:r>
              <a:rPr lang="en-US" sz="1700" smtClean="0">
                <a:latin typeface="High Tower Text" pitchFamily="18" charset="0"/>
              </a:rPr>
              <a:t>e – the mathematical constant</a:t>
            </a:r>
          </a:p>
          <a:p>
            <a:pPr lvl="1" eaLnBrk="1" hangingPunct="1"/>
            <a:r>
              <a:rPr lang="en-US" sz="1700" smtClean="0">
                <a:latin typeface="High Tower Text" pitchFamily="18" charset="0"/>
              </a:rPr>
              <a:t>floor(x) – finds the closest integer less than x</a:t>
            </a:r>
          </a:p>
          <a:p>
            <a:pPr lvl="1" eaLnBrk="1" hangingPunct="1"/>
            <a:r>
              <a:rPr lang="en-US" sz="1700" smtClean="0">
                <a:latin typeface="High Tower Text" pitchFamily="18" charset="0"/>
              </a:rPr>
              <a:t>ceil(x) – finds the closest integer greater than x</a:t>
            </a:r>
          </a:p>
          <a:p>
            <a:pPr lvl="1" eaLnBrk="1" hangingPunct="1">
              <a:buFont typeface="Arial" charset="0"/>
              <a:buNone/>
            </a:pPr>
            <a:endParaRPr lang="en-US" sz="1700" smtClean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atin typeface="High Tower Text" pitchFamily="18" charset="0"/>
              </a:rPr>
              <a:t>Your turn!</a:t>
            </a:r>
            <a:endParaRPr lang="en-US" b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2514600"/>
          </a:xfrm>
        </p:spPr>
        <p:txBody>
          <a:bodyPr/>
          <a:lstStyle/>
          <a:p>
            <a:pPr marL="0" indent="-273050" eaLnBrk="1" hangingPunct="1">
              <a:lnSpc>
                <a:spcPct val="100000"/>
              </a:lnSpc>
            </a:pPr>
            <a:r>
              <a:rPr lang="en-US" sz="2000" smtClean="0">
                <a:latin typeface="High Tower Text" pitchFamily="18" charset="0"/>
              </a:rPr>
              <a:t>Open the file called “Python – Lesson 2 Exercises” and complete the exercises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3200400"/>
            <a:ext cx="4191002" cy="3227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411</TotalTime>
  <Words>797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Couture</vt:lpstr>
      <vt:lpstr>PYTHON: Part 2</vt:lpstr>
      <vt:lpstr>variables</vt:lpstr>
      <vt:lpstr>More variables</vt:lpstr>
      <vt:lpstr>firstVariables.py</vt:lpstr>
      <vt:lpstr>More of firstvariables.py</vt:lpstr>
      <vt:lpstr>A word about data types</vt:lpstr>
      <vt:lpstr>More on data types</vt:lpstr>
      <vt:lpstr>The math library</vt:lpstr>
      <vt:lpstr>More of the math library</vt:lpstr>
      <vt:lpstr>Your turn!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PYTHON: The next adventure</dc:title>
  <dc:creator>Catherine Rossbach</dc:creator>
  <cp:lastModifiedBy>Artemis group</cp:lastModifiedBy>
  <cp:revision>46</cp:revision>
  <dcterms:created xsi:type="dcterms:W3CDTF">2012-06-11T17:18:17Z</dcterms:created>
  <dcterms:modified xsi:type="dcterms:W3CDTF">2012-06-29T20:11:27Z</dcterms:modified>
</cp:coreProperties>
</file>